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0" r:id="rId3"/>
    <p:sldId id="257" r:id="rId4"/>
    <p:sldId id="259" r:id="rId5"/>
    <p:sldId id="286" r:id="rId6"/>
    <p:sldId id="287" r:id="rId7"/>
    <p:sldId id="275" r:id="rId8"/>
    <p:sldId id="276" r:id="rId9"/>
    <p:sldId id="277" r:id="rId10"/>
    <p:sldId id="278" r:id="rId11"/>
    <p:sldId id="279" r:id="rId12"/>
    <p:sldId id="280" r:id="rId13"/>
    <p:sldId id="265" r:id="rId14"/>
    <p:sldId id="266" r:id="rId15"/>
    <p:sldId id="270" r:id="rId16"/>
    <p:sldId id="285" r:id="rId17"/>
    <p:sldId id="28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B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A311CFF4-705F-4D6F-813D-52E5D0872023}" type="datetimeFigureOut">
              <a:rPr lang="en-US" smtClean="0"/>
              <a:pPr>
                <a:defRPr/>
              </a:pPr>
              <a:t>9/22/2013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B61DB225-A2B0-4ED2-B178-2B6D8D8161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D3D6D-924C-499B-BE77-A2E10ACDBA4E}" type="datetimeFigureOut">
              <a:rPr lang="en-US" smtClean="0"/>
              <a:pPr>
                <a:defRPr/>
              </a:pPr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3E43A-B9E9-4D74-9D70-A013493471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4764C-1709-4CFC-A9FB-B666D3460532}" type="datetimeFigureOut">
              <a:rPr lang="en-US" smtClean="0"/>
              <a:pPr>
                <a:defRPr/>
              </a:pPr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D16F6-3711-4DC2-AD95-30EB164467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5B5987B6-9253-4AEE-AAC0-2E0FC5B6F1AE}" type="datetimeFigureOut">
              <a:rPr lang="en-US" smtClean="0"/>
              <a:pPr>
                <a:defRPr/>
              </a:pPr>
              <a:t>9/22/2013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DEADF6E-3A23-4B69-9625-2000A6BF21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32B9F56E-3AEB-4BD5-B8F4-1D570F7D2231}" type="datetimeFigureOut">
              <a:rPr lang="en-US" smtClean="0"/>
              <a:pPr>
                <a:defRPr/>
              </a:pPr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78BEB170-71C0-4F65-9895-1308D22CD7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FFCAF-D8BA-41D9-90D7-2771249B0515}" type="datetimeFigureOut">
              <a:rPr lang="en-US" smtClean="0"/>
              <a:pPr>
                <a:defRPr/>
              </a:pPr>
              <a:t>9/22/2013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AA5A6-6ADE-45B4-B40A-D525942407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8738A-F607-4139-8909-BBDE53922243}" type="datetimeFigureOut">
              <a:rPr lang="en-US" smtClean="0"/>
              <a:pPr>
                <a:defRPr/>
              </a:pPr>
              <a:t>9/22/2013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EB6B9-3BBA-4BB6-AEDF-1EB69E3091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1683D784-A0B1-481E-AC70-71F784C22C84}" type="datetimeFigureOut">
              <a:rPr lang="en-US" smtClean="0"/>
              <a:pPr>
                <a:defRPr/>
              </a:pPr>
              <a:t>9/22/2013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9EF4D92-0493-43AD-AB21-A4F0905EC3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B3D1D-BE39-4E69-A6C1-10EF824A381A}" type="datetimeFigureOut">
              <a:rPr lang="en-US" smtClean="0"/>
              <a:pPr>
                <a:defRPr/>
              </a:pPr>
              <a:t>9/22/2013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391D7-64D8-4DDB-968B-E42A4D9DF8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E9B954A4-F8A4-410C-9594-E9D45FDC82B7}" type="datetimeFigureOut">
              <a:rPr lang="en-US" smtClean="0"/>
              <a:pPr>
                <a:defRPr/>
              </a:pPr>
              <a:t>9/22/2013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4E96531-1FC0-45AC-9581-99E6FE3619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166E72BA-D94C-4BB2-B24E-4D7CFF47FE85}" type="datetimeFigureOut">
              <a:rPr lang="en-US" smtClean="0"/>
              <a:pPr>
                <a:defRPr/>
              </a:pPr>
              <a:t>9/22/2013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45E62C3-75F3-498F-8170-6C40786E01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BD5DD4-DF84-44AE-A653-BDFC38E9D74B}" type="datetimeFigureOut">
              <a:rPr lang="en-US" smtClean="0"/>
              <a:pPr>
                <a:defRPr/>
              </a:pPr>
              <a:t>9/22/2013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8BF229-B995-4311-8C95-243A0EF3BB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600200"/>
            <a:ext cx="7391400" cy="190500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Micro-Electro Mechanical Systems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MEMS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7" name="Picture 7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962400"/>
            <a:ext cx="341242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The RF terrain-relative velocity (TRV ) sensor mounted on the heel and toe is used for ZUPting the position computed from the accelerometers in the MEMS-based inertial measurement unit (IMU 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The magnetometers in the IMU are used for ZUPting the heading computed from the gyroscope on the IMU.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Shoe relative sensors (SRS ) on one shoe form a constellation which can then be used to find the location of a moving shoe with respect to a stationary shoe.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4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64770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083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428750"/>
          </a:xfrm>
        </p:spPr>
        <p:txBody>
          <a:bodyPr/>
          <a:lstStyle/>
          <a:p>
            <a:pPr algn="ctr" eaLnBrk="1" hangingPunct="1"/>
            <a:r>
              <a:rPr lang="en-US" b="1" smtClean="0"/>
              <a:t>Advantages</a:t>
            </a:r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0"/>
            <a:ext cx="7543800" cy="4038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eaLnBrk="1" hangingPunct="1"/>
            <a:r>
              <a:rPr lang="en-US" sz="2000" smtClean="0"/>
              <a:t>Low cost (can even be made “disposable”)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 They are useful in the field of defense of a nation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 Will work for many machine health applications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 Onboard signal conditioning. No charge amplifiers required.</a:t>
            </a:r>
          </a:p>
        </p:txBody>
      </p:sp>
      <p:pic>
        <p:nvPicPr>
          <p:cNvPr id="5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Disadvantages</a:t>
            </a:r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Performance still below that of more expensive sensors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 May not be available in industrial hardened packages</a:t>
            </a:r>
          </a:p>
        </p:txBody>
      </p:sp>
      <p:pic>
        <p:nvPicPr>
          <p:cNvPr id="5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MEMS Features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endParaRPr lang="en-US" sz="2000" smtClean="0"/>
          </a:p>
          <a:p>
            <a:pPr eaLnBrk="1" hangingPunct="1">
              <a:spcAft>
                <a:spcPts val="600"/>
              </a:spcAft>
            </a:pPr>
            <a:r>
              <a:rPr lang="en-US" sz="2000" smtClean="0"/>
              <a:t> Low interference with environment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smtClean="0"/>
              <a:t> Accurate, Compact, Shock resistant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smtClean="0"/>
              <a:t> Inexpensive - based on IC batch fabrication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smtClean="0"/>
              <a:t> Use in previously unfeasible domains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smtClean="0"/>
              <a:t> Redundancy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smtClean="0"/>
              <a:t> Large sampling size, greater data certainty</a:t>
            </a:r>
          </a:p>
        </p:txBody>
      </p:sp>
      <p:pic>
        <p:nvPicPr>
          <p:cNvPr id="5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7250"/>
          </a:xfrm>
        </p:spPr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229600" cy="43894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MEMS-based sensors are a crucial component in automotive electronics, medical equipment, smart portable electronics such as </a:t>
            </a:r>
            <a:r>
              <a:rPr lang="en-US" smtClean="0"/>
              <a:t>cell phones and </a:t>
            </a:r>
            <a:r>
              <a:rPr lang="en-US" dirty="0" smtClean="0"/>
              <a:t>hard disk drives, computer peripherals, and wireless devices. </a:t>
            </a:r>
          </a:p>
          <a:p>
            <a:pPr>
              <a:defRPr/>
            </a:pPr>
            <a:r>
              <a:rPr lang="en-US" dirty="0" smtClean="0"/>
              <a:t>These sensors began in the automotive industry especially for crash detection in airbag systems. Throughout the 1990s to today, the airbag sensor market has proved to be a huge success using MEMS technology. </a:t>
            </a:r>
          </a:p>
          <a:p>
            <a:pPr>
              <a:defRPr/>
            </a:pPr>
            <a:r>
              <a:rPr lang="en-US" dirty="0" smtClean="0"/>
              <a:t>MEMS-based sensors are now becoming pervasive in everything from inkjet cartridges to cell phones. Every major market has now embraced the technology.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14400"/>
            <a:ext cx="54102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i="1" dirty="0" smtClean="0"/>
              <a:t>THANK YOU</a:t>
            </a:r>
            <a:r>
              <a:rPr lang="en-US" sz="5400" i="1" dirty="0" smtClean="0"/>
              <a:t>…</a:t>
            </a:r>
            <a:endParaRPr lang="en-US" sz="5400" i="1" dirty="0"/>
          </a:p>
        </p:txBody>
      </p:sp>
      <p:pic>
        <p:nvPicPr>
          <p:cNvPr id="3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971800"/>
            <a:ext cx="4094915" cy="9144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133600" y="41148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86B0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www.playppt.com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srgbClr val="E86B0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MEMS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4375"/>
            <a:ext cx="7467600" cy="4873625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sz="2000" dirty="0" smtClean="0"/>
              <a:t>Micro Electrical Mechanical Systems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 Practice of making and combining miniaturized mechanical and electrical components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“</a:t>
            </a:r>
            <a:r>
              <a:rPr lang="en-US" sz="2000" dirty="0" err="1" smtClean="0"/>
              <a:t>Micromachines</a:t>
            </a:r>
            <a:r>
              <a:rPr lang="en-US" sz="2000" dirty="0" smtClean="0"/>
              <a:t>” in Japan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“Microsystems Technology” in Europe</a:t>
            </a:r>
          </a:p>
        </p:txBody>
      </p:sp>
      <p:pic>
        <p:nvPicPr>
          <p:cNvPr id="8197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GB" smtClean="0"/>
              <a:t>                           Outline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8800"/>
            <a:ext cx="66294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700" b="1" smtClean="0"/>
          </a:p>
          <a:p>
            <a:pPr eaLnBrk="1" hangingPunct="1">
              <a:lnSpc>
                <a:spcPct val="80000"/>
              </a:lnSpc>
            </a:pPr>
            <a:endParaRPr lang="en-US" sz="700" b="1" smtClean="0"/>
          </a:p>
          <a:p>
            <a:pPr eaLnBrk="1" hangingPunct="1">
              <a:lnSpc>
                <a:spcPct val="80000"/>
              </a:lnSpc>
            </a:pPr>
            <a:endParaRPr lang="en-US" sz="1600" b="1" smtClean="0"/>
          </a:p>
          <a:p>
            <a:pPr eaLnBrk="1" hangingPunct="1">
              <a:lnSpc>
                <a:spcPct val="80000"/>
              </a:lnSpc>
            </a:pPr>
            <a:r>
              <a:rPr lang="en-US" sz="1600" b="1" smtClean="0"/>
              <a:t>Introduction</a:t>
            </a: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b="1" smtClean="0"/>
          </a:p>
          <a:p>
            <a:pPr eaLnBrk="1" hangingPunct="1">
              <a:lnSpc>
                <a:spcPct val="80000"/>
              </a:lnSpc>
            </a:pPr>
            <a:r>
              <a:rPr lang="en-US" sz="1600" b="1" smtClean="0"/>
              <a:t>Fabrication Technologies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600" b="1" smtClean="0"/>
          </a:p>
          <a:p>
            <a:pPr eaLnBrk="1" hangingPunct="1">
              <a:lnSpc>
                <a:spcPct val="80000"/>
              </a:lnSpc>
            </a:pPr>
            <a:r>
              <a:rPr lang="en-US" sz="1600" b="1" smtClean="0"/>
              <a:t>Applications</a:t>
            </a:r>
          </a:p>
          <a:p>
            <a:pPr eaLnBrk="1" hangingPunct="1">
              <a:lnSpc>
                <a:spcPct val="80000"/>
              </a:lnSpc>
            </a:pPr>
            <a:endParaRPr lang="en-US" sz="1600" b="1" smtClean="0"/>
          </a:p>
          <a:p>
            <a:pPr eaLnBrk="1" hangingPunct="1">
              <a:lnSpc>
                <a:spcPct val="80000"/>
              </a:lnSpc>
            </a:pPr>
            <a:r>
              <a:rPr lang="en-US" sz="1600" b="1" smtClean="0"/>
              <a:t>Applications in defense department</a:t>
            </a:r>
          </a:p>
          <a:p>
            <a:pPr eaLnBrk="1" hangingPunct="1">
              <a:lnSpc>
                <a:spcPct val="80000"/>
              </a:lnSpc>
            </a:pPr>
            <a:endParaRPr lang="en-US" sz="1600" b="1" smtClean="0"/>
          </a:p>
          <a:p>
            <a:pPr eaLnBrk="1" hangingPunct="1">
              <a:lnSpc>
                <a:spcPct val="80000"/>
              </a:lnSpc>
            </a:pPr>
            <a:r>
              <a:rPr lang="en-US" sz="1600" b="1" smtClean="0"/>
              <a:t>Advantages and Disadvantages</a:t>
            </a:r>
          </a:p>
          <a:p>
            <a:pPr eaLnBrk="1" hangingPunct="1">
              <a:lnSpc>
                <a:spcPct val="80000"/>
              </a:lnSpc>
            </a:pPr>
            <a:endParaRPr lang="en-US" sz="1600" b="1" smtClean="0"/>
          </a:p>
          <a:p>
            <a:pPr eaLnBrk="1" hangingPunct="1">
              <a:lnSpc>
                <a:spcPct val="80000"/>
              </a:lnSpc>
            </a:pPr>
            <a:r>
              <a:rPr lang="en-GB" sz="1600" smtClean="0"/>
              <a:t> </a:t>
            </a:r>
            <a:r>
              <a:rPr lang="en-GB" sz="1600" b="1" smtClean="0"/>
              <a:t>Conclusions</a:t>
            </a:r>
          </a:p>
          <a:p>
            <a:pPr eaLnBrk="1" hangingPunct="1">
              <a:lnSpc>
                <a:spcPct val="80000"/>
              </a:lnSpc>
            </a:pPr>
            <a:endParaRPr lang="en-US" sz="16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6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6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600" b="1" smtClean="0"/>
              <a:t>   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</p:txBody>
      </p:sp>
      <p:pic>
        <p:nvPicPr>
          <p:cNvPr id="5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GB" dirty="0" smtClean="0"/>
              <a:t>                  </a:t>
            </a:r>
            <a:r>
              <a:rPr lang="en-GB" dirty="0" smtClean="0"/>
              <a:t>       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4800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i="1" dirty="0" smtClean="0"/>
              <a:t>MicroElectroMechanical</a:t>
            </a:r>
            <a:r>
              <a:rPr lang="en-US" sz="2000" dirty="0" smtClean="0"/>
              <a:t> is the technology of the very small, and merges at the nano-scale into nanoelectromechanical systems (NEMS)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MEMS based sensor products provide an interface that can sense, process and/or control the surrounding environment.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sensors are a class of devices that builds very small electrical and mechanical components on a single chip.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 sensors are a crucial component in automotive electronics, medical equipment, hard disk drives, computer peripherals,wireless devices and smart portable electronics such as cell phones and PDAs.</a:t>
            </a:r>
            <a:endParaRPr lang="en-US" sz="2000" dirty="0"/>
          </a:p>
        </p:txBody>
      </p:sp>
      <p:pic>
        <p:nvPicPr>
          <p:cNvPr id="5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FABRICATION TECHNOLOGIES</a:t>
            </a:r>
          </a:p>
        </p:txBody>
      </p:sp>
      <p:sp>
        <p:nvSpPr>
          <p:cNvPr id="36867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Miniaturization </a:t>
            </a:r>
          </a:p>
          <a:p>
            <a:endParaRPr lang="en-US" smtClean="0"/>
          </a:p>
          <a:p>
            <a:r>
              <a:rPr lang="en-US" smtClean="0"/>
              <a:t>Multiplicity </a:t>
            </a:r>
          </a:p>
          <a:p>
            <a:endParaRPr lang="en-US" smtClean="0"/>
          </a:p>
          <a:p>
            <a:r>
              <a:rPr lang="en-US" smtClean="0"/>
              <a:t>Microelectronics </a:t>
            </a:r>
          </a:p>
        </p:txBody>
      </p:sp>
      <p:pic>
        <p:nvPicPr>
          <p:cNvPr id="5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OF MEMS</a:t>
            </a:r>
          </a:p>
        </p:txBody>
      </p:sp>
      <p:sp>
        <p:nvSpPr>
          <p:cNvPr id="37891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Pressure sensor</a:t>
            </a:r>
          </a:p>
          <a:p>
            <a:endParaRPr lang="en-US" smtClean="0"/>
          </a:p>
          <a:p>
            <a:r>
              <a:rPr lang="en-US" smtClean="0"/>
              <a:t>Accelerometers</a:t>
            </a:r>
          </a:p>
          <a:p>
            <a:endParaRPr lang="en-US" smtClean="0"/>
          </a:p>
          <a:p>
            <a:r>
              <a:rPr lang="en-US" smtClean="0"/>
              <a:t> Inertial Sensors </a:t>
            </a:r>
          </a:p>
          <a:p>
            <a:endParaRPr lang="en-US" smtClean="0"/>
          </a:p>
          <a:p>
            <a:r>
              <a:rPr lang="en-US" smtClean="0"/>
              <a:t>Microengines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5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153400" cy="205740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MEMS </a:t>
            </a:r>
            <a:r>
              <a:rPr lang="en-US" sz="4000" b="1" dirty="0" smtClean="0"/>
              <a:t>technology creates personal navigation device  for defense department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3200400"/>
            <a:ext cx="8001000" cy="3352800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Guidance and navigation have been critical for military success since the dawn of civilization.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eaLnBrk="1" hangingPunct="1"/>
            <a:r>
              <a:rPr lang="en-US" sz="2000" smtClean="0"/>
              <a:t>Accuracy was the focus of earlier Department of Defense (DoD) navigation research, and led to the development of the Global Positioning System (GPS).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eaLnBrk="1" hangingPunct="1"/>
            <a:endParaRPr lang="en-US" smtClean="0"/>
          </a:p>
        </p:txBody>
      </p:sp>
      <p:pic>
        <p:nvPicPr>
          <p:cNvPr id="5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7696200" cy="4953000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The current focus in the DoD is the development of portable localization systems, particularly for GPS-denied or -compromised environments.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eaLnBrk="1" hangingPunct="1"/>
            <a:r>
              <a:rPr lang="en-US" sz="2000" smtClean="0"/>
              <a:t>The primary focus of their research is applying personal navigation systems to a situation in which a soldier is dismounted.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 In this case, the navigation sensor is placed in the soldier’s shoe or boot sole in order to determine his or her location with high accuracy.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</p:txBody>
      </p:sp>
      <p:pic>
        <p:nvPicPr>
          <p:cNvPr id="4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        Shoe-Based Sensors:</a:t>
            </a:r>
            <a:br>
              <a:rPr lang="en-US" sz="4000" b="1" dirty="0" smtClean="0"/>
            </a:br>
            <a:r>
              <a:rPr lang="en-US" sz="3600" b="1" dirty="0" smtClean="0"/>
              <a:t>                </a:t>
            </a:r>
            <a:r>
              <a:rPr lang="en-US" sz="3600" b="1" dirty="0" smtClean="0"/>
              <a:t>How </a:t>
            </a:r>
            <a:r>
              <a:rPr lang="en-US" sz="3600" b="1" dirty="0" smtClean="0"/>
              <a:t>They </a:t>
            </a:r>
            <a:r>
              <a:rPr lang="en-US" sz="3600" b="1" dirty="0" smtClean="0"/>
              <a:t>Work?</a:t>
            </a:r>
            <a:endParaRPr lang="en-US" sz="3600" b="1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229600" cy="4389438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They work on chip-scale inertial sensors that meet the power and size requirements for portable applications. However, they suffer from a rapid growth in position error due to inherent bias drift and noise in the sensors. 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To limit this error growth, a RF velocity sensor that detects when a shoe touches the ground. 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As seen in the pictures on the following page, three kinds of shoe sensors are implanted in a shoe.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</p:txBody>
      </p:sp>
      <p:pic>
        <p:nvPicPr>
          <p:cNvPr id="5" name="Picture 5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324600"/>
            <a:ext cx="1858614" cy="41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397</TotalTime>
  <Words>637</Words>
  <Application>Microsoft Office PowerPoint</Application>
  <PresentationFormat>On-screen Show (4:3)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Oriel</vt:lpstr>
      <vt:lpstr>Micro-Electro Mechanical Systems   (MEMS) </vt:lpstr>
      <vt:lpstr> MEMS</vt:lpstr>
      <vt:lpstr>                           Outline</vt:lpstr>
      <vt:lpstr>                         Introduction</vt:lpstr>
      <vt:lpstr>FABRICATION TECHNOLOGIES</vt:lpstr>
      <vt:lpstr>APPLICATIONS OF MEMS</vt:lpstr>
      <vt:lpstr>MEMS technology creates personal navigation device  for defense department </vt:lpstr>
      <vt:lpstr>Slide 8</vt:lpstr>
      <vt:lpstr>        Shoe-Based Sensors:                 How They Work?</vt:lpstr>
      <vt:lpstr>Slide 10</vt:lpstr>
      <vt:lpstr>Slide 11</vt:lpstr>
      <vt:lpstr>Slide 12</vt:lpstr>
      <vt:lpstr>Advantages</vt:lpstr>
      <vt:lpstr>Disadvantages</vt:lpstr>
      <vt:lpstr>MEMS Features</vt:lpstr>
      <vt:lpstr>CONCLUSION</vt:lpstr>
      <vt:lpstr>THANK YOU…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Micro-electromechanical systems (MEMS)-  nanotechnology</dc:title>
  <dc:creator>tarun</dc:creator>
  <cp:lastModifiedBy>YOGESH</cp:lastModifiedBy>
  <cp:revision>84</cp:revision>
  <dcterms:created xsi:type="dcterms:W3CDTF">2010-01-18T17:51:44Z</dcterms:created>
  <dcterms:modified xsi:type="dcterms:W3CDTF">2013-09-22T04:09:10Z</dcterms:modified>
</cp:coreProperties>
</file>