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0" r:id="rId26"/>
    <p:sldId id="281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24" autoAdjust="0"/>
  </p:normalViewPr>
  <p:slideViewPr>
    <p:cSldViewPr>
      <p:cViewPr>
        <p:scale>
          <a:sx n="70" d="100"/>
          <a:sy n="70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isontechcenter.org/LauffenFrankfurt.html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edisontechcenter.org/Folsom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laypp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http://us.cdn1.123rf.com/168nwm/fantasista/fantasista1101/fantasista110100126/8848695-hands-and-electric-discharge-over-black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495800"/>
            <a:ext cx="3733800" cy="2133600"/>
          </a:xfrm>
          <a:prstGeom prst="rect">
            <a:avLst/>
          </a:prstGeom>
          <a:noFill/>
        </p:spPr>
      </p:pic>
      <p:pic>
        <p:nvPicPr>
          <p:cNvPr id="4102" name="Picture 6" descr="http://www.clipartbest.com/cliparts/biy/7qp/biy7qpk4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40306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660" y="2133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TRANSFORMER CONSTRUCTION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962400"/>
            <a:ext cx="6400800" cy="2133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PRESENTED BY</a:t>
            </a: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K.SURESH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ASST . PROFESSOR</a:t>
            </a:r>
          </a:p>
        </p:txBody>
      </p:sp>
      <p:sp>
        <p:nvSpPr>
          <p:cNvPr id="4100" name="AutoShape 4" descr="http://www.clipartbest.com/cliparts/biy/7qp/biy7qpk4T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D:\Web\Persona\Play PPT\logo\ppt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21407"/>
            <a:ext cx="2804106" cy="62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INSULATIONS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gency FB" pitchFamily="34" charset="0"/>
              </a:rPr>
              <a:t>Dry type Transformers: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Ä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gency FB" pitchFamily="34" charset="0"/>
              </a:rPr>
              <a:t>Varnish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Ä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gency FB" pitchFamily="34" charset="0"/>
              </a:rPr>
              <a:t>Enamel</a:t>
            </a:r>
          </a:p>
          <a:p>
            <a:pPr>
              <a:buClr>
                <a:srgbClr val="C00000"/>
              </a:buClr>
              <a:buBlip>
                <a:blip r:embed="rId2"/>
              </a:buBlip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gency FB" pitchFamily="34" charset="0"/>
              </a:rPr>
              <a:t>Large size Transformers: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Ä"/>
            </a:pP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Agency FB" pitchFamily="34" charset="0"/>
              </a:rPr>
              <a:t>Unimpregnated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gency FB" pitchFamily="34" charset="0"/>
              </a:rPr>
              <a:t> paper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Ä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gency FB" pitchFamily="34" charset="0"/>
              </a:rPr>
              <a:t>Cloths</a:t>
            </a:r>
          </a:p>
          <a:p>
            <a:pPr lvl="2">
              <a:buClr>
                <a:srgbClr val="C00000"/>
              </a:buClr>
              <a:buFont typeface="Wingdings" pitchFamily="2" charset="2"/>
              <a:buChar char="Ä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gency FB" pitchFamily="34" charset="0"/>
              </a:rPr>
              <a:t>Immersed in Transformer oil – insulation &amp;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Agency FB" pitchFamily="34" charset="0"/>
              </a:rPr>
              <a:t>coolent</a:t>
            </a:r>
            <a:endParaRPr lang="en-US" dirty="0" smtClean="0">
              <a:solidFill>
                <a:schemeClr val="accent4">
                  <a:lumMod val="75000"/>
                </a:schemeClr>
              </a:solidFill>
              <a:latin typeface="Agency FB" pitchFamily="34" charset="0"/>
            </a:endParaRPr>
          </a:p>
          <a:p>
            <a:pPr lvl="2">
              <a:buClr>
                <a:srgbClr val="C00000"/>
              </a:buClr>
              <a:buFont typeface="Wingdings" pitchFamily="2" charset="2"/>
              <a:buChar char="Ä"/>
            </a:pPr>
            <a:endParaRPr lang="en-US" dirty="0" smtClean="0">
              <a:latin typeface="Agency FB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1089025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TRANSFORMER OIL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400800" cy="2895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TRANSFORMER OIL SHOULD HAVE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</a:rPr>
              <a:t>INSULATING PROPERTY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</a:rPr>
              <a:t>VISCOSITY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</a:rPr>
              <a:t>PURITY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</a:rPr>
              <a:t>SLUDGE FORMATION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</a:rPr>
              <a:t>ACIDITY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</a:rPr>
              <a:t>HIGH FLASH POINT AND FIRE POINT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267200"/>
            <a:ext cx="7543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BUSHINGS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BUSHINGS CONSIST OF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INSULATOR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ROD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csanyigroup.com/wp-content/uploads/posts/transformer-oil-diagnostics/img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2191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CONSERVATOR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9905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BREATHER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295400"/>
            <a:ext cx="4800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img.weiku.com/a/001/867/Transformer_breather_3956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37846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COOLING OF TRANSFORMERS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50"/>
              </a:buClr>
              <a:buFont typeface="Wingdings 3" pitchFamily="18" charset="2"/>
              <a:buChar char="Ê"/>
              <a:defRPr/>
            </a:pPr>
            <a:r>
              <a:rPr lang="en-US" sz="3100" dirty="0" smtClean="0">
                <a:latin typeface="Agency FB" pitchFamily="34" charset="0"/>
              </a:rPr>
              <a:t>Methods of cooling:</a:t>
            </a:r>
          </a:p>
          <a:p>
            <a:pPr marL="1007943" lvl="1" indent="-566968">
              <a:buClr>
                <a:srgbClr val="00B050"/>
              </a:buClr>
              <a:buFont typeface="+mj-lt"/>
              <a:buAutoNum type="arabicPeriod"/>
              <a:defRPr/>
            </a:pPr>
            <a:r>
              <a:rPr lang="en-US" sz="2600" dirty="0" smtClean="0">
                <a:latin typeface="Agency FB" pitchFamily="34" charset="0"/>
              </a:rPr>
              <a:t>Air Natural (AN)-</a:t>
            </a:r>
            <a:r>
              <a:rPr lang="en-US" sz="2600" dirty="0" err="1" smtClean="0">
                <a:latin typeface="Agency FB" pitchFamily="34" charset="0"/>
              </a:rPr>
              <a:t>upto</a:t>
            </a:r>
            <a:r>
              <a:rPr lang="en-US" sz="2600" dirty="0" smtClean="0">
                <a:latin typeface="Agency FB" pitchFamily="34" charset="0"/>
              </a:rPr>
              <a:t> 1.5MVA</a:t>
            </a:r>
          </a:p>
          <a:p>
            <a:pPr marL="1007943" lvl="1" indent="-566968">
              <a:buClr>
                <a:srgbClr val="00B050"/>
              </a:buClr>
              <a:buFont typeface="+mj-lt"/>
              <a:buAutoNum type="arabicPeriod"/>
              <a:defRPr/>
            </a:pPr>
            <a:r>
              <a:rPr lang="en-US" sz="2600" dirty="0" smtClean="0">
                <a:latin typeface="Agency FB" pitchFamily="34" charset="0"/>
              </a:rPr>
              <a:t>Air Blast (AB) </a:t>
            </a:r>
          </a:p>
          <a:p>
            <a:pPr marL="1007943" lvl="1" indent="-566968">
              <a:buClr>
                <a:srgbClr val="00B050"/>
              </a:buClr>
              <a:buFont typeface="+mj-lt"/>
              <a:buAutoNum type="arabicPeriod"/>
              <a:defRPr/>
            </a:pPr>
            <a:r>
              <a:rPr lang="en-US" sz="2600" dirty="0" smtClean="0">
                <a:latin typeface="Agency FB" pitchFamily="34" charset="0"/>
              </a:rPr>
              <a:t>Oil natural (ON) – </a:t>
            </a:r>
            <a:r>
              <a:rPr lang="en-US" sz="2600" dirty="0" err="1" smtClean="0">
                <a:latin typeface="Agency FB" pitchFamily="34" charset="0"/>
              </a:rPr>
              <a:t>Upto</a:t>
            </a:r>
            <a:r>
              <a:rPr lang="en-US" sz="2600" dirty="0" smtClean="0">
                <a:latin typeface="Agency FB" pitchFamily="34" charset="0"/>
              </a:rPr>
              <a:t> 10 MVA</a:t>
            </a:r>
          </a:p>
          <a:p>
            <a:pPr marL="1007943" lvl="1" indent="-566968">
              <a:buClr>
                <a:srgbClr val="00B050"/>
              </a:buClr>
              <a:buFont typeface="+mj-lt"/>
              <a:buAutoNum type="arabicPeriod"/>
              <a:defRPr/>
            </a:pPr>
            <a:r>
              <a:rPr lang="en-US" sz="2600" dirty="0" smtClean="0">
                <a:latin typeface="Agency FB" pitchFamily="34" charset="0"/>
              </a:rPr>
              <a:t>Oil Natural – Air Forced (ONAF)</a:t>
            </a:r>
          </a:p>
          <a:p>
            <a:pPr marL="1007943" lvl="1" indent="-566968">
              <a:buClr>
                <a:srgbClr val="00B050"/>
              </a:buClr>
              <a:buFont typeface="+mj-lt"/>
              <a:buAutoNum type="arabicPeriod"/>
              <a:defRPr/>
            </a:pPr>
            <a:r>
              <a:rPr lang="en-US" sz="2600" dirty="0" smtClean="0">
                <a:latin typeface="Agency FB" pitchFamily="34" charset="0"/>
              </a:rPr>
              <a:t>Oil Forced– Air Natural (OFAN) – 30 MVA</a:t>
            </a:r>
          </a:p>
          <a:p>
            <a:pPr marL="1007943" lvl="1" indent="-566968">
              <a:buClr>
                <a:srgbClr val="00B050"/>
              </a:buClr>
              <a:buFont typeface="+mj-lt"/>
              <a:buAutoNum type="arabicPeriod"/>
              <a:defRPr/>
            </a:pPr>
            <a:r>
              <a:rPr lang="en-US" sz="2600" dirty="0" smtClean="0">
                <a:latin typeface="Agency FB" pitchFamily="34" charset="0"/>
              </a:rPr>
              <a:t>Oil Forced– Air Forced (OFAF)</a:t>
            </a:r>
          </a:p>
          <a:p>
            <a:pPr marL="1007943" lvl="1" indent="-566968">
              <a:buClr>
                <a:srgbClr val="00B050"/>
              </a:buClr>
              <a:buFont typeface="+mj-lt"/>
              <a:buAutoNum type="arabicPeriod"/>
              <a:defRPr/>
            </a:pPr>
            <a:r>
              <a:rPr lang="en-US" sz="2600" dirty="0" smtClean="0">
                <a:latin typeface="Agency FB" pitchFamily="34" charset="0"/>
              </a:rPr>
              <a:t>Oil Natural – Water Forced (ONWF) – Power plants</a:t>
            </a:r>
          </a:p>
          <a:p>
            <a:pPr marL="1007943" lvl="1" indent="-566968">
              <a:buClr>
                <a:srgbClr val="00B050"/>
              </a:buClr>
              <a:buFont typeface="+mj-lt"/>
              <a:buAutoNum type="arabicPeriod"/>
              <a:defRPr/>
            </a:pPr>
            <a:r>
              <a:rPr lang="en-US" sz="2600" dirty="0" smtClean="0">
                <a:latin typeface="Agency FB" pitchFamily="34" charset="0"/>
              </a:rPr>
              <a:t>Oil Forced - Water Forced (OFWF) – Power plants</a:t>
            </a:r>
          </a:p>
          <a:p>
            <a:pPr marL="1007943" lvl="1" indent="-566968">
              <a:buClr>
                <a:srgbClr val="00B050"/>
              </a:buClr>
              <a:buFont typeface="+mj-lt"/>
              <a:buAutoNum type="arabicPeriod"/>
              <a:defRPr/>
            </a:pPr>
            <a:endParaRPr lang="en-US" sz="2600" dirty="0" smtClean="0">
              <a:latin typeface="Agency FB" pitchFamily="34" charset="0"/>
            </a:endParaRPr>
          </a:p>
          <a:p>
            <a:pPr marL="1007943" lvl="1" indent="-566968">
              <a:buClr>
                <a:srgbClr val="00B050"/>
              </a:buClr>
              <a:buFont typeface="+mj-lt"/>
              <a:buAutoNum type="arabicPeriod"/>
              <a:defRPr/>
            </a:pPr>
            <a:endParaRPr lang="en-US" sz="2600" dirty="0" smtClean="0">
              <a:latin typeface="Agency FB" pitchFamily="34" charset="0"/>
            </a:endParaRPr>
          </a:p>
          <a:p>
            <a:pPr marL="1007943" lvl="1" indent="-566968">
              <a:buClr>
                <a:srgbClr val="00B050"/>
              </a:buClr>
              <a:buFont typeface="+mj-lt"/>
              <a:buAutoNum type="arabicPeriod"/>
              <a:defRPr/>
            </a:pPr>
            <a:endParaRPr lang="en-IN" sz="2600" dirty="0" smtClean="0">
              <a:latin typeface="Agency FB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img.tradeindia.com/00426735/b/2/Buchholz-Relay-Model-GOR-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4419600" cy="5029200"/>
          </a:xfrm>
          <a:prstGeom prst="rect">
            <a:avLst/>
          </a:prstGeom>
          <a:noFill/>
        </p:spPr>
      </p:pic>
      <p:pic>
        <p:nvPicPr>
          <p:cNvPr id="1026" name="Picture 2" descr="http://www.biiet.org/blog/wp-content/uploads/2014/05/ball113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043633"/>
            <a:ext cx="4876800" cy="58143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BUCHHOLZ  RELAY</a:t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OIL  LEVEL  INDICATOR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/>
          </a:p>
        </p:txBody>
      </p:sp>
      <p:pic>
        <p:nvPicPr>
          <p:cNvPr id="29698" name="Picture 2" descr="http://www.tanandsons.com/products/images/terman-oil-l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ransformer oil level indica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TEMP INDICATOR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so7C9B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026" t="12459" r="7036" b="29399"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THREE PHASE TRANSFRMERS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transtutors.com/Uploadfile/CMS_Images/24744_construction-of-transforme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61108">
            <a:off x="3588101" y="216322"/>
            <a:ext cx="5259167" cy="641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2590800" cy="129539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TRANSFORMER MAINLY CONSIST OF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2667000" cy="3581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WINDING</a:t>
            </a:r>
          </a:p>
          <a:p>
            <a:pPr algn="l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00B0F0"/>
                </a:solidFill>
              </a:rPr>
              <a:t>CORE</a:t>
            </a:r>
          </a:p>
          <a:p>
            <a:pPr algn="l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002060"/>
                </a:solidFill>
              </a:rPr>
              <a:t>TANK</a:t>
            </a:r>
          </a:p>
          <a:p>
            <a:pPr algn="l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00B050"/>
                </a:solidFill>
              </a:rPr>
              <a:t>INSULATIONS</a:t>
            </a:r>
          </a:p>
          <a:p>
            <a:pPr algn="l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00B050"/>
                </a:solidFill>
              </a:rPr>
              <a:t>TRANSFORMER OIL</a:t>
            </a:r>
          </a:p>
          <a:p>
            <a:pPr algn="l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7030A0"/>
                </a:solidFill>
              </a:rPr>
              <a:t>BUSHINGS</a:t>
            </a:r>
          </a:p>
          <a:p>
            <a:pPr algn="l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C00000"/>
                </a:solidFill>
              </a:rPr>
              <a:t>CONSERVATOR</a:t>
            </a:r>
          </a:p>
          <a:p>
            <a:pPr algn="l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accent4">
                    <a:lumMod val="75000"/>
                  </a:schemeClr>
                </a:solidFill>
              </a:rPr>
              <a:t>BREATHER</a:t>
            </a:r>
          </a:p>
          <a:p>
            <a:pPr algn="l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002060"/>
                </a:solidFill>
              </a:rPr>
              <a:t>COOLING OF  TRANSFORMER</a:t>
            </a:r>
          </a:p>
          <a:p>
            <a:pPr algn="l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FFC000"/>
                </a:solidFill>
              </a:rPr>
              <a:t>BUCHHOLZ  RELAY</a:t>
            </a:r>
          </a:p>
          <a:p>
            <a:pPr algn="l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</a:rPr>
              <a:t>OIL  LEVEL  INDICATOR</a:t>
            </a:r>
          </a:p>
          <a:p>
            <a:pPr algn="l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FF0000"/>
                </a:solidFill>
              </a:rPr>
              <a:t>TEMP INDICATOR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8381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THREE PHASE TRANSFRMERS(1)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THREE PHASE TRANSFRMERS(2)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95401"/>
            <a:ext cx="905776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HISTORY OF TRANSFORMER</a:t>
            </a:r>
            <a:endParaRPr lang="en-US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smtClean="0">
                <a:ln>
                  <a:noFill/>
                </a:ln>
                <a:solidFill>
                  <a:srgbClr val="CCCCCC"/>
                </a:solidFill>
                <a:effectLst/>
                <a:latin typeface="Arial" pitchFamily="34" charset="0"/>
                <a:cs typeface="Times New Roman" pitchFamily="18" charset="0"/>
              </a:rPr>
              <a:t>1885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1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1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Times New Roman" pitchFamily="18" charset="0"/>
              </a:rPr>
              <a:t>William Stanley's First Transformer built in 1885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edisontechcenter.org/LocalSites/StanleyTransform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8991600" cy="472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1885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William Stanley's First Transformer built in                1885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1885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Shell form transformer. Sketch used by </a:t>
            </a:r>
            <a:r>
              <a:rPr lang="en-US" dirty="0" err="1" smtClean="0"/>
              <a:t>Uppenborn</a:t>
            </a:r>
            <a:r>
              <a:rPr lang="en-US" dirty="0" smtClean="0"/>
              <a:t> to describe ZBD engineers' 1885 patents and earliest articles.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edisontechcenter.org/LocalSites/1886transform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686800" cy="3733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1886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Stanley's first transformer which was used in the electrification of Great Barrington, Massachusetts in 1886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www.edisontechcenter.org/transformer/LauffenTransformer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66800"/>
            <a:ext cx="6934200" cy="4343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1891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99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Transformer used on the 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Lauffen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 to Frankfurt demonstration line.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1891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066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Early three phase transformer (circular core type)</a:t>
            </a:r>
            <a:br>
              <a:rPr lang="en-US" b="1" dirty="0" smtClean="0"/>
            </a:br>
            <a:r>
              <a:rPr lang="en-US" b="1" dirty="0" smtClean="0"/>
              <a:t>Siemens and </a:t>
            </a:r>
            <a:r>
              <a:rPr lang="en-US" b="1" dirty="0" err="1" smtClean="0"/>
              <a:t>Halske</a:t>
            </a:r>
            <a:r>
              <a:rPr lang="en-US" b="1" dirty="0" smtClean="0"/>
              <a:t> company</a:t>
            </a:r>
            <a:br>
              <a:rPr lang="en-US" b="1" dirty="0" smtClean="0"/>
            </a:br>
            <a:r>
              <a:rPr lang="en-US" b="1" dirty="0" smtClean="0"/>
              <a:t>5.7 </a:t>
            </a:r>
            <a:r>
              <a:rPr lang="en-US" b="1" dirty="0" err="1" smtClean="0"/>
              <a:t>kVA</a:t>
            </a:r>
            <a:r>
              <a:rPr lang="en-US" b="1" dirty="0" smtClean="0"/>
              <a:t> 1000/100 V</a:t>
            </a:r>
            <a:endParaRPr lang="en-US" dirty="0"/>
          </a:p>
        </p:txBody>
      </p:sp>
      <p:pic>
        <p:nvPicPr>
          <p:cNvPr id="39938" name="Picture 2" descr="http://www.edisontechcenter.org/transformer/SiemensHalske18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1"/>
            <a:ext cx="58674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1895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066800"/>
          </a:xfrm>
        </p:spPr>
        <p:txBody>
          <a:bodyPr/>
          <a:lstStyle/>
          <a:p>
            <a:r>
              <a:rPr lang="en-US" dirty="0" smtClean="0"/>
              <a:t>1895 Air cooled transformers built by William Stanley for a three phase AC power station</a:t>
            </a:r>
            <a:endParaRPr lang="en-US" dirty="0"/>
          </a:p>
        </p:txBody>
      </p:sp>
      <p:pic>
        <p:nvPicPr>
          <p:cNvPr id="41986" name="Picture 2" descr="http://www.edisontechcenter.org/transformer/1895AirBlastStanleyTransF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219200"/>
          </a:xfrm>
        </p:spPr>
        <p:txBody>
          <a:bodyPr/>
          <a:lstStyle/>
          <a:p>
            <a:r>
              <a:rPr lang="en-US" dirty="0" smtClean="0"/>
              <a:t>Large Westinghouse transformers from 1917 at the</a:t>
            </a:r>
            <a:r>
              <a:rPr lang="en-US" dirty="0" smtClean="0">
                <a:hlinkClick r:id="rId2"/>
              </a:rPr>
              <a:t> Hydro-power plant at Folsom, California</a:t>
            </a:r>
            <a:endParaRPr lang="en-US" dirty="0"/>
          </a:p>
        </p:txBody>
      </p:sp>
      <p:pic>
        <p:nvPicPr>
          <p:cNvPr id="43010" name="Picture 2" descr="http://www.edisontechcenter.org/videos/folsom/StepupTransform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91440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ig-transformatoren.com/tl_files/igtransformatoren/Produktion/Wicklun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7772400" cy="1470025"/>
          </a:xfrm>
        </p:spPr>
        <p:txBody>
          <a:bodyPr/>
          <a:lstStyle/>
          <a:p>
            <a:r>
              <a:rPr lang="en-US" dirty="0" smtClean="0"/>
              <a:t>WINDINGS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3429000" cy="3733800"/>
          </a:xfrm>
        </p:spPr>
        <p:txBody>
          <a:bodyPr>
            <a:normAutofit/>
          </a:bodyPr>
          <a:lstStyle/>
          <a:p>
            <a:pPr marL="457200" indent="-457200" algn="l"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  <a:latin typeface="Agency FB" pitchFamily="34" charset="0"/>
                <a:cs typeface="Times New Roman" pitchFamily="18" charset="0"/>
              </a:rPr>
              <a:t>Types of transformer windings are,</a:t>
            </a:r>
          </a:p>
          <a:p>
            <a:pPr marL="860425" lvl="1" indent="-403225" algn="l"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  <a:latin typeface="Agency FB" pitchFamily="34" charset="0"/>
                <a:cs typeface="Times New Roman" pitchFamily="18" charset="0"/>
              </a:rPr>
              <a:t>CONCENTRIC</a:t>
            </a:r>
          </a:p>
          <a:p>
            <a:pPr marL="860425" lvl="1" indent="-403225" algn="l"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  <a:latin typeface="Agency FB" pitchFamily="34" charset="0"/>
                <a:cs typeface="Times New Roman" pitchFamily="18" charset="0"/>
              </a:rPr>
              <a:t>SANDWICH</a:t>
            </a:r>
          </a:p>
          <a:p>
            <a:pPr marL="1262063" lvl="2" indent="-347663" algn="l"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  <a:latin typeface="Agency FB" pitchFamily="34" charset="0"/>
                <a:cs typeface="Times New Roman" pitchFamily="18" charset="0"/>
              </a:rPr>
              <a:t>Disc</a:t>
            </a:r>
          </a:p>
          <a:p>
            <a:pPr marL="1262063" lvl="2" indent="-347663" algn="l"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  <a:latin typeface="Agency FB" pitchFamily="34" charset="0"/>
                <a:cs typeface="Times New Roman" pitchFamily="18" charset="0"/>
              </a:rPr>
              <a:t>Cross over</a:t>
            </a:r>
          </a:p>
          <a:p>
            <a:pPr marL="1262063" lvl="2" indent="-347663" algn="l"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  <a:latin typeface="Agency FB" pitchFamily="34" charset="0"/>
                <a:cs typeface="Times New Roman" pitchFamily="18" charset="0"/>
              </a:rPr>
              <a:t>Helical </a:t>
            </a:r>
          </a:p>
          <a:p>
            <a:pPr algn="l"/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0.wp.com/www.simpleprogrammer.com/wp-content/uploads/2013/06/Fotolia_35206134_X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Web\Persona\Play PPT\logo\ppt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19600"/>
            <a:ext cx="3770728" cy="84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219200" y="5410200"/>
            <a:ext cx="3530705" cy="491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www.playppt.com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0629" y="457200"/>
            <a:ext cx="700546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381000" cy="63246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CONCENTRIC  </a:t>
            </a:r>
            <a:br>
              <a:rPr lang="en-US" sz="3200" dirty="0" smtClean="0">
                <a:solidFill>
                  <a:srgbClr val="00B0F0"/>
                </a:solidFill>
              </a:rPr>
            </a:br>
            <a:r>
              <a:rPr lang="en-US" sz="3200" dirty="0" smtClean="0">
                <a:solidFill>
                  <a:srgbClr val="00B0F0"/>
                </a:solidFill>
              </a:rPr>
              <a:t/>
            </a:r>
            <a:br>
              <a:rPr lang="en-US" sz="3200" dirty="0" smtClean="0">
                <a:solidFill>
                  <a:srgbClr val="00B0F0"/>
                </a:solidFill>
              </a:rPr>
            </a:br>
            <a:r>
              <a:rPr lang="en-US" sz="3200" dirty="0" smtClean="0">
                <a:solidFill>
                  <a:srgbClr val="00B0F0"/>
                </a:solidFill>
              </a:rPr>
              <a:t>COIL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672" y="0"/>
            <a:ext cx="83393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457200" cy="6858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00B0F0"/>
                </a:solidFill>
              </a:rPr>
              <a:t>SANDWICH</a:t>
            </a:r>
            <a:br>
              <a:rPr lang="en-US" sz="3000" dirty="0" smtClean="0">
                <a:solidFill>
                  <a:srgbClr val="00B0F0"/>
                </a:solidFill>
              </a:rPr>
            </a:br>
            <a:r>
              <a:rPr lang="en-US" sz="3000" dirty="0" smtClean="0">
                <a:solidFill>
                  <a:srgbClr val="00B0F0"/>
                </a:solidFill>
              </a:rPr>
              <a:t/>
            </a:r>
            <a:br>
              <a:rPr lang="en-US" sz="3000" dirty="0" smtClean="0">
                <a:solidFill>
                  <a:srgbClr val="00B0F0"/>
                </a:solidFill>
              </a:rPr>
            </a:br>
            <a:r>
              <a:rPr lang="en-US" sz="3000" dirty="0" smtClean="0">
                <a:solidFill>
                  <a:srgbClr val="00B0F0"/>
                </a:solidFill>
              </a:rPr>
              <a:t>COI</a:t>
            </a:r>
            <a:br>
              <a:rPr lang="en-US" sz="3000" dirty="0" smtClean="0">
                <a:solidFill>
                  <a:srgbClr val="00B0F0"/>
                </a:solidFill>
              </a:rPr>
            </a:br>
            <a:r>
              <a:rPr lang="en-US" sz="3000" dirty="0" smtClean="0">
                <a:solidFill>
                  <a:srgbClr val="00B0F0"/>
                </a:solidFill>
              </a:rPr>
              <a:t>L</a:t>
            </a:r>
            <a:endParaRPr lang="en-US" sz="3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65532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TYPES OF SANDWICHED COILS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tpub.com/neets/book2/32NE019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914399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CORE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1"/>
            <a:ext cx="7772400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TYPES OF CORE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14400"/>
            <a:ext cx="67643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581400"/>
            <a:ext cx="354822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657600"/>
            <a:ext cx="24860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1828800" cy="1066799"/>
          </a:xfrm>
        </p:spPr>
        <p:txBody>
          <a:bodyPr/>
          <a:lstStyle/>
          <a:p>
            <a:r>
              <a:rPr lang="en-US" dirty="0" smtClean="0"/>
              <a:t>TANK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2667000" cy="3429000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00B0F0"/>
                </a:solidFill>
              </a:rPr>
              <a:t>MADE OF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STEEL AND ALUMINIUM</a:t>
            </a:r>
          </a:p>
          <a:p>
            <a:pPr algn="l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000" dirty="0" smtClean="0"/>
              <a:t>power and traction transformers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 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MILD STEEL AND ALUMINUM(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BESIDE </a:t>
            </a:r>
            <a:r>
              <a:rPr lang="en-US" sz="2000" dirty="0" smtClean="0"/>
              <a:t>power and traction transformers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algn="l"/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21506" name="Picture 2" descr="http://www.genuineengineering.com/media/7660/images/products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0"/>
            <a:ext cx="6172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300</Words>
  <Application>Microsoft Office PowerPoint</Application>
  <PresentationFormat>On-screen Show (4:3)</PresentationFormat>
  <Paragraphs>94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TRANSFORMER CONSTRUCTION</vt:lpstr>
      <vt:lpstr>TRANSFORMER MAINLY CONSIST OF</vt:lpstr>
      <vt:lpstr>WINDINGS</vt:lpstr>
      <vt:lpstr>CONCENTRIC    COIL</vt:lpstr>
      <vt:lpstr>SANDWICH  COI L</vt:lpstr>
      <vt:lpstr>TYPES OF SANDWICHED COILS</vt:lpstr>
      <vt:lpstr>CORE</vt:lpstr>
      <vt:lpstr>TYPES OF CORE</vt:lpstr>
      <vt:lpstr>TANK</vt:lpstr>
      <vt:lpstr>INSULATIONS</vt:lpstr>
      <vt:lpstr>TRANSFORMER OIL</vt:lpstr>
      <vt:lpstr>BUSHINGS</vt:lpstr>
      <vt:lpstr>CONSERVATOR </vt:lpstr>
      <vt:lpstr>BREATHER </vt:lpstr>
      <vt:lpstr>COOLING OF TRANSFORMERS</vt:lpstr>
      <vt:lpstr>BUCHHOLZ  RELAY </vt:lpstr>
      <vt:lpstr>OIL  LEVEL  INDICATOR </vt:lpstr>
      <vt:lpstr>TEMP INDICATOR </vt:lpstr>
      <vt:lpstr>THREE PHASE TRANSFRMERS</vt:lpstr>
      <vt:lpstr>THREE PHASE TRANSFRMERS(1) </vt:lpstr>
      <vt:lpstr>THREE PHASE TRANSFRMERS(2) </vt:lpstr>
      <vt:lpstr>HISTORY OF TRANSFORMER</vt:lpstr>
      <vt:lpstr>1885</vt:lpstr>
      <vt:lpstr>1885</vt:lpstr>
      <vt:lpstr>1886</vt:lpstr>
      <vt:lpstr>1891</vt:lpstr>
      <vt:lpstr>1891</vt:lpstr>
      <vt:lpstr>1895</vt:lpstr>
      <vt:lpstr>1917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TRANSFORMER CONSTRUCTION</dc:title>
  <dc:creator>user</dc:creator>
  <cp:lastModifiedBy>Yogi</cp:lastModifiedBy>
  <cp:revision>38</cp:revision>
  <dcterms:created xsi:type="dcterms:W3CDTF">2006-08-16T00:00:00Z</dcterms:created>
  <dcterms:modified xsi:type="dcterms:W3CDTF">2014-07-13T05:39:41Z</dcterms:modified>
</cp:coreProperties>
</file>